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  <p:sldId id="335" r:id="rId5"/>
    <p:sldId id="375" r:id="rId6"/>
    <p:sldId id="412" r:id="rId7"/>
    <p:sldId id="422" r:id="rId8"/>
    <p:sldId id="415" r:id="rId9"/>
    <p:sldId id="424" r:id="rId10"/>
    <p:sldId id="425" r:id="rId11"/>
    <p:sldId id="426" r:id="rId12"/>
    <p:sldId id="427" r:id="rId13"/>
    <p:sldId id="432" r:id="rId14"/>
    <p:sldId id="408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 Steven" initials="S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AFAFA"/>
    <a:srgbClr val="1F4E79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3826" autoAdjust="0"/>
  </p:normalViewPr>
  <p:slideViewPr>
    <p:cSldViewPr snapToGrid="0">
      <p:cViewPr varScale="1">
        <p:scale>
          <a:sx n="125" d="100"/>
          <a:sy n="125" d="100"/>
        </p:scale>
        <p:origin x="1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1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2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7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913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2145" y="99463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038" y="98550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1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32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sz="1800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8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1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6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5" y="2"/>
            <a:ext cx="11725483" cy="608944"/>
            <a:chOff x="565604" y="0"/>
            <a:chExt cx="11725482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8.png"/><Relationship Id="rId13" Type="http://schemas.openxmlformats.org/officeDocument/2006/relationships/image" Target="../media/image7.png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5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1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jpeg"/><Relationship Id="rId7" Type="http://schemas.openxmlformats.org/officeDocument/2006/relationships/image" Target="../media/image10.jpeg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4.png"/><Relationship Id="rId10" Type="http://schemas.openxmlformats.org/officeDocument/2006/relationships/image" Target="../media/image13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comments" Target="../comments/comment1.xml"/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0" Type="http://schemas.openxmlformats.org/officeDocument/2006/relationships/comments" Target="../comments/comment2.xml"/><Relationship Id="rId1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112"/>
            <a:ext cx="12204000" cy="977388"/>
            <a:chOff x="0" y="-4113"/>
            <a:chExt cx="12204000" cy="97738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/>
            <a:srcRect b="25639"/>
            <a:stretch>
              <a:fillRect/>
            </a:stretch>
          </p:blipFill>
          <p:spPr>
            <a:xfrm>
              <a:off x="883306" y="73272"/>
              <a:ext cx="3403734" cy="89849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75895"/>
              <a:ext cx="250141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1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985765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zh-CN" dirty="0">
              <a:solidFill>
                <a:srgbClr val="1F4E79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4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085" y="5894738"/>
            <a:ext cx="1436915" cy="963263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3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8" y="588223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4"/>
            <a:ext cx="1260000" cy="6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1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189684" y="5894742"/>
            <a:ext cx="3383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Z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hiWei  Xu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4394" y="1389133"/>
            <a:ext cx="11699213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Multimodal Invariant Sentiment Representation Learning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42059" y="5433877"/>
            <a:ext cx="24574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 </a:t>
            </a:r>
            <a:endParaRPr lang="en-US" altLang="zh-CN" dirty="0"/>
          </a:p>
        </p:txBody>
      </p:sp>
      <p:sp>
        <p:nvSpPr>
          <p:cNvPr id="22" name="文本框 21"/>
          <p:cNvSpPr txBox="1"/>
          <p:nvPr/>
        </p:nvSpPr>
        <p:spPr>
          <a:xfrm>
            <a:off x="10065655" y="5245160"/>
            <a:ext cx="151765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1F4E79"/>
                </a:solidFill>
                <a:latin typeface="黑体" panose="02010609060101010101" charset="-122"/>
                <a:ea typeface="黑体" panose="02010609060101010101" charset="-122"/>
              </a:rPr>
              <a:t>—— ACL 2025</a:t>
            </a:r>
            <a:endParaRPr lang="en-US" altLang="zh-CN" dirty="0">
              <a:solidFill>
                <a:srgbClr val="1F4E79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185160" y="4902835"/>
            <a:ext cx="5942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Code</a:t>
            </a:r>
            <a:r>
              <a:rPr lang="zh-CN" altLang="en-US" sz="1600"/>
              <a:t>：</a:t>
            </a:r>
            <a:r>
              <a:rPr lang="en-US" altLang="zh-CN" dirty="0"/>
              <a:t>https://github.com/aoqzhu/MISR</a:t>
            </a:r>
            <a:endParaRPr lang="en-US" altLang="zh-CN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7175" y="2728595"/>
            <a:ext cx="11677650" cy="14001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795" y="1536065"/>
            <a:ext cx="11915775" cy="45243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>
              <a:buClrTx/>
              <a:buSzTx/>
              <a:buFontTx/>
            </a:pPr>
            <a:r>
              <a:rPr kumimoji="1" lang="en-US" altLang="zh-CN" sz="3600">
                <a:latin typeface="Times New Roman" panose="02020603050405020304" pitchFamily="18" charset="0"/>
                <a:sym typeface="+mn-ea"/>
              </a:rPr>
              <a:t>Experiments</a:t>
            </a:r>
            <a:endParaRPr kumimoji="1" lang="en-US" altLang="zh-CN" sz="3600">
              <a:latin typeface="Times New Roman" panose="02020603050405020304" pitchFamily="18" charset="0"/>
            </a:endParaRPr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99820" y="2136775"/>
            <a:ext cx="9991725" cy="32194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539262" y="3241166"/>
            <a:ext cx="10515600" cy="482946"/>
          </a:xfrm>
        </p:spPr>
        <p:txBody>
          <a:bodyPr/>
          <a:lstStyle/>
          <a:p>
            <a:r>
              <a:rPr kumimoji="1" lang="en-US" altLang="zh-CN" sz="8000" dirty="0">
                <a:latin typeface="Times New Roman" panose="02020603050405020304" pitchFamily="18" charset="0"/>
              </a:rPr>
              <a:t>Thanks!</a:t>
            </a:r>
            <a:endParaRPr kumimoji="1" lang="en-US" altLang="zh-CN" sz="8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93377" y="716740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Motivation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32020" y="1547495"/>
            <a:ext cx="7020560" cy="37941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/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</a:rPr>
              <a:t> (1) As shown in Fig. 1(a), it is evident that in the MOSEI dataset, sentiment valuespredominantly fall within the range of [-1,1], accounting for 65.97% of the samples.The imbalance in the sentiment distribution of the data causes the model to bias toward predictions of high-frequency sentiments, while insufficiently</a:t>
            </a:r>
            <a:endParaRPr lang="en-US" altLang="zh-CN" sz="2000">
              <a:solidFill>
                <a:schemeClr val="tx1"/>
              </a:solidFill>
              <a:uFillTx/>
              <a:latin typeface="Times New Roman" panose="02020603050405020304" pitchFamily="18" charset="0"/>
            </a:endParaRPr>
          </a:p>
          <a:p>
            <a:pPr indent="0" fontAlgn="auto"/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</a:rPr>
              <a:t>learning low-frequency sentiments.</a:t>
            </a:r>
            <a:endParaRPr lang="en-US" altLang="zh-CN" sz="2000">
              <a:solidFill>
                <a:schemeClr val="tx1"/>
              </a:solidFill>
              <a:uFillTx/>
              <a:latin typeface="Times New Roman" panose="02020603050405020304" pitchFamily="18" charset="0"/>
            </a:endParaRPr>
          </a:p>
          <a:p>
            <a:pPr indent="0" fontAlgn="auto"/>
            <a:endParaRPr lang="en-US" altLang="zh-CN" sz="2000"/>
          </a:p>
          <a:p>
            <a:pPr indent="0" fontAlgn="auto"/>
            <a:r>
              <a:rPr lang="en-US" altLang="zh-CN" sz="2000">
                <a:uFillTx/>
                <a:latin typeface="Times New Roman" panose="02020603050405020304" pitchFamily="18" charset="0"/>
              </a:rPr>
              <a:t> (2) Due to the intrinsic uncertainty of the data , there are conflicting sentiment across modalities.This conflict leads to contradictions between modalities, interfering with the fusion process.</a:t>
            </a:r>
            <a:endParaRPr lang="en-US" altLang="zh-CN" sz="2000">
              <a:uFillTx/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295" y="1265555"/>
            <a:ext cx="4048760" cy="4543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838200" y="512083"/>
            <a:ext cx="10515600" cy="482946"/>
          </a:xfrm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5310" y="995045"/>
            <a:ext cx="10582910" cy="57664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1520" y="1539240"/>
            <a:ext cx="5648325" cy="714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765" y="2319655"/>
            <a:ext cx="5029200" cy="952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900" y="3429000"/>
            <a:ext cx="5562600" cy="876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900" y="4305300"/>
            <a:ext cx="5753100" cy="8858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1520" y="5191125"/>
            <a:ext cx="5715000" cy="7429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8390" y="5868670"/>
            <a:ext cx="4981575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1436096" y="5211039"/>
            <a:ext cx="134112" cy="1579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1436096" y="6503211"/>
            <a:ext cx="91440" cy="1735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0140696" y="3342227"/>
            <a:ext cx="91440" cy="1735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2155" y="1586230"/>
            <a:ext cx="5514975" cy="628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595" y="2245995"/>
            <a:ext cx="5172075" cy="7143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155" y="2960370"/>
            <a:ext cx="5676900" cy="8001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4895" y="3681095"/>
            <a:ext cx="4943475" cy="6286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2155" y="4414520"/>
            <a:ext cx="6000750" cy="5238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3960" y="5030470"/>
            <a:ext cx="5057775" cy="8763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2970" y="5906770"/>
            <a:ext cx="5219700" cy="5524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838200" y="362223"/>
            <a:ext cx="10515600" cy="482946"/>
          </a:xfrm>
        </p:spPr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32815"/>
            <a:ext cx="12192000" cy="55575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52750" y="1253490"/>
            <a:ext cx="6286500" cy="53435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07690" y="1521460"/>
            <a:ext cx="6172200" cy="50101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3870" y="1525905"/>
            <a:ext cx="6143625" cy="47625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892</Words>
  <Application>WPS 演示</Application>
  <PresentationFormat>宽屏</PresentationFormat>
  <Paragraphs>47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0" baseType="lpstr">
      <vt:lpstr>Arial</vt:lpstr>
      <vt:lpstr>宋体</vt:lpstr>
      <vt:lpstr>Wingdings</vt:lpstr>
      <vt:lpstr>Bahnschrift Condensed</vt:lpstr>
      <vt:lpstr>Gill Sans Ultra Bold</vt:lpstr>
      <vt:lpstr>Times New Roman</vt:lpstr>
      <vt:lpstr>华康俪金黑W8(P)</vt:lpstr>
      <vt:lpstr>黑体</vt:lpstr>
      <vt:lpstr>仿宋</vt:lpstr>
      <vt:lpstr>楷体</vt:lpstr>
      <vt:lpstr>等线</vt:lpstr>
      <vt:lpstr>微软雅黑</vt:lpstr>
      <vt:lpstr>Arial Unicode MS</vt:lpstr>
      <vt:lpstr>Calibri</vt:lpstr>
      <vt:lpstr>Wingdings</vt:lpstr>
      <vt:lpstr>华康俪金黑W8(P)</vt:lpstr>
      <vt:lpstr>华康俪金黑W8</vt:lpstr>
      <vt:lpstr>Office 主题​​</vt:lpstr>
      <vt:lpstr>PowerPoint 演示文稿</vt:lpstr>
      <vt:lpstr>Motivation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Experiments</vt:lpstr>
      <vt:lpstr>Experiments</vt:lpstr>
      <vt:lpstr>Thanks!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蓑生</cp:lastModifiedBy>
  <cp:revision>1828</cp:revision>
  <dcterms:created xsi:type="dcterms:W3CDTF">2017-04-22T07:59:00Z</dcterms:created>
  <dcterms:modified xsi:type="dcterms:W3CDTF">2026-01-27T07:56:16Z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2BA755F052DE4A65971B705887294EE1_13</vt:lpwstr>
  </property>
</Properties>
</file>